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3" r:id="rId8"/>
    <p:sldId id="261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1B3A-A881-4745-BB4E-490EFFC92EBA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48D4-2933-4B3A-BC1A-6334F2ABCA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leblik.nl/media/3831643" TargetMode="External"/><Relationship Id="rId2" Type="http://schemas.openxmlformats.org/officeDocument/2006/relationships/hyperlink" Target="http://www.youtube.com/watch?v=P6l4VNTM_SQ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youtube.com/watch?v=kcIppJ43a1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nl/url?sa=i&amp;rct=j&amp;q=&amp;esrc=s&amp;frm=1&amp;source=images&amp;cd=&amp;cad=rja&amp;uact=8&amp;ved=0CAcQjRw&amp;url=http://www.medarus.org/Medecins/MedecinsTextes/leeuwenhoeck.htm&amp;ei=ApR3VLuWNoy7PajSgbAF&amp;psig=AFQjCNGtIMYtds9PSBQSc45DIeJEuWyJ8A&amp;ust=14172092010674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5.3</a:t>
            </a:r>
            <a:br>
              <a:rPr lang="nl-NL" dirty="0" smtClean="0"/>
            </a:br>
            <a:r>
              <a:rPr lang="nl-NL" dirty="0" smtClean="0"/>
              <a:t>De wetenschappelijke revolutie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Kenmerkend aspect:</a:t>
            </a:r>
          </a:p>
          <a:p>
            <a:r>
              <a:rPr lang="nl-NL" dirty="0" smtClean="0"/>
              <a:t>De wetenschappelijke revolutie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Beredeneer: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b="1" dirty="0" smtClean="0"/>
              <a:t>Welk land zal in de 17</a:t>
            </a:r>
            <a:r>
              <a:rPr lang="nl-NL" b="1" baseline="30000" dirty="0" smtClean="0"/>
              <a:t>e</a:t>
            </a:r>
            <a:r>
              <a:rPr lang="nl-NL" b="1" dirty="0" smtClean="0"/>
              <a:t> eeuw de beste plek zijn om bezig te zijn met wetenschap?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	De Republiek der 7 Verenigde Nederlanden want: </a:t>
            </a:r>
          </a:p>
          <a:p>
            <a:pPr>
              <a:buNone/>
            </a:pPr>
            <a:r>
              <a:rPr lang="nl-NL" dirty="0" smtClean="0"/>
              <a:t>	Godsdienst / gewetensvrijheid, weinig censuur (geen absolute vorst) en geen dominante katholieke kerk die bepaalde hoe </a:t>
            </a:r>
            <a:r>
              <a:rPr lang="nl-NL" smtClean="0"/>
              <a:t>je moest denken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Tussen 1626 en 1636 kreeg Anna Maria van </a:t>
            </a:r>
          </a:p>
          <a:p>
            <a:pPr>
              <a:buNone/>
            </a:pPr>
            <a:r>
              <a:rPr lang="nl-NL" dirty="0" err="1" smtClean="0"/>
              <a:t>Schurman</a:t>
            </a:r>
            <a:r>
              <a:rPr lang="nl-NL" dirty="0" smtClean="0"/>
              <a:t> (1607-1678) grote bekendheid in de </a:t>
            </a:r>
          </a:p>
          <a:p>
            <a:pPr>
              <a:buNone/>
            </a:pPr>
            <a:r>
              <a:rPr lang="nl-NL" dirty="0" smtClean="0"/>
              <a:t>Republiek. Ze schreef literatuur en poëzie, </a:t>
            </a:r>
          </a:p>
          <a:p>
            <a:pPr>
              <a:buNone/>
            </a:pPr>
            <a:r>
              <a:rPr lang="nl-NL" dirty="0" smtClean="0"/>
              <a:t>verdiepte zich in filosofie en wetenschap en werd </a:t>
            </a:r>
          </a:p>
          <a:p>
            <a:pPr>
              <a:buNone/>
            </a:pPr>
            <a:r>
              <a:rPr lang="nl-NL" dirty="0" smtClean="0"/>
              <a:t>geroemd door talloze intellectuelen.</a:t>
            </a:r>
          </a:p>
          <a:p>
            <a:pPr>
              <a:buNone/>
            </a:pPr>
            <a:r>
              <a:rPr lang="nl-NL" dirty="0" smtClean="0"/>
              <a:t>2p </a:t>
            </a:r>
            <a:r>
              <a:rPr lang="nl-NL" b="1" dirty="0" smtClean="0"/>
              <a:t> Leg uit dat:</a:t>
            </a:r>
          </a:p>
          <a:p>
            <a:pPr>
              <a:buNone/>
            </a:pPr>
            <a:r>
              <a:rPr lang="nl-NL" dirty="0" smtClean="0"/>
              <a:t>• aan de ene kant Anna Maria van </a:t>
            </a:r>
            <a:r>
              <a:rPr lang="nl-NL" dirty="0" err="1" smtClean="0"/>
              <a:t>Schurman</a:t>
            </a:r>
            <a:r>
              <a:rPr lang="nl-NL" dirty="0" smtClean="0"/>
              <a:t> kenmerkend was voor de Republiek in die tijd,</a:t>
            </a:r>
          </a:p>
          <a:p>
            <a:pPr>
              <a:buNone/>
            </a:pPr>
            <a:r>
              <a:rPr lang="nl-NL" dirty="0" smtClean="0"/>
              <a:t>• aan de andere kant in haar tijd uitzonderlijk was.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b="1" dirty="0" smtClean="0"/>
              <a:t>Maximumscore 2</a:t>
            </a:r>
          </a:p>
          <a:p>
            <a:pPr>
              <a:buNone/>
            </a:pPr>
            <a:r>
              <a:rPr lang="nl-NL" b="1" dirty="0" smtClean="0"/>
              <a:t>Voorbeeld van een juist antwoord is:</a:t>
            </a:r>
          </a:p>
          <a:p>
            <a:pPr>
              <a:buNone/>
            </a:pPr>
            <a:r>
              <a:rPr lang="nl-NL" dirty="0" smtClean="0"/>
              <a:t>• Anna Maria was kenmerkend voor haar tijd omdat de Republiek in de zeventiende eeuw bekend staat om haar culturele bloei. Hierin paste een veelzijdige dame als Anna Maria van </a:t>
            </a:r>
            <a:r>
              <a:rPr lang="nl-NL" dirty="0" err="1" smtClean="0"/>
              <a:t>Schurman</a:t>
            </a:r>
            <a:r>
              <a:rPr lang="nl-NL" dirty="0" smtClean="0"/>
              <a:t> </a:t>
            </a:r>
            <a:r>
              <a:rPr lang="nl-NL" b="1" dirty="0" smtClean="0"/>
              <a:t>1</a:t>
            </a:r>
          </a:p>
          <a:p>
            <a:pPr>
              <a:buNone/>
            </a:pPr>
            <a:r>
              <a:rPr lang="nl-NL" dirty="0" smtClean="0"/>
              <a:t>• Anna Maria was niet kenmerkend voor haar tijd, omdat van vrouwen een andere rol verwacht werd dan schrijver of wetenschapper </a:t>
            </a:r>
            <a:r>
              <a:rPr lang="nl-NL" b="1" dirty="0" smtClean="0"/>
              <a:t>1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op een rijtje: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514350" indent="-514350"/>
            <a:r>
              <a:rPr lang="nl-NL" b="1" dirty="0" smtClean="0"/>
              <a:t>Wat is wetenschap? </a:t>
            </a:r>
          </a:p>
          <a:p>
            <a:pPr marL="514350" indent="-514350">
              <a:buNone/>
            </a:pPr>
            <a:r>
              <a:rPr lang="nl-NL" dirty="0" smtClean="0"/>
              <a:t>	Steven naar kennis door onderzoek te doen. </a:t>
            </a:r>
          </a:p>
          <a:p>
            <a:pPr marL="514350" indent="-514350"/>
            <a:r>
              <a:rPr lang="nl-NL" b="1" dirty="0" smtClean="0"/>
              <a:t>Wie deden dat als eerste? </a:t>
            </a:r>
          </a:p>
          <a:p>
            <a:pPr marL="514350" indent="-514350">
              <a:buNone/>
            </a:pPr>
            <a:r>
              <a:rPr lang="nl-NL" dirty="0" smtClean="0"/>
              <a:t>	De oude Grieken (tijdvak 2) = Kenmerkend aspect ‘de </a:t>
            </a:r>
            <a:r>
              <a:rPr lang="nl-NL" i="1" dirty="0" smtClean="0">
                <a:solidFill>
                  <a:srgbClr val="FF0000"/>
                </a:solidFill>
              </a:rPr>
              <a:t>ontwikkeling van het wetenschappelijk denken </a:t>
            </a:r>
            <a:r>
              <a:rPr lang="nl-NL" dirty="0" smtClean="0"/>
              <a:t>(…)’</a:t>
            </a:r>
          </a:p>
          <a:p>
            <a:pPr marL="514350" indent="-514350"/>
            <a:r>
              <a:rPr lang="nl-NL" b="1" dirty="0" smtClean="0"/>
              <a:t>En wie waren daarna daar nog meer bezig?</a:t>
            </a:r>
          </a:p>
          <a:p>
            <a:pPr marL="514350" indent="-514350">
              <a:buNone/>
            </a:pPr>
            <a:r>
              <a:rPr lang="nl-NL" dirty="0" smtClean="0"/>
              <a:t>	De mensen in de Renaissance (</a:t>
            </a:r>
            <a:r>
              <a:rPr lang="nl-NL" dirty="0" err="1" smtClean="0"/>
              <a:t>Uomo</a:t>
            </a:r>
            <a:r>
              <a:rPr lang="nl-NL" dirty="0" smtClean="0"/>
              <a:t> </a:t>
            </a:r>
            <a:r>
              <a:rPr lang="nl-NL" dirty="0" err="1" smtClean="0"/>
              <a:t>Univerale</a:t>
            </a:r>
            <a:r>
              <a:rPr lang="nl-NL" dirty="0" smtClean="0"/>
              <a:t> en humanisten) = Kenmerkend aspect ‘Het veranderende mens- en wereldbeeld van de renaissance en </a:t>
            </a:r>
            <a:r>
              <a:rPr lang="nl-NL" i="1" dirty="0" smtClean="0">
                <a:solidFill>
                  <a:srgbClr val="FF0000"/>
                </a:solidFill>
              </a:rPr>
              <a:t>het begin van een nieuwe wetenschappelijke belangstelling</a:t>
            </a:r>
            <a:r>
              <a:rPr lang="nl-NL" dirty="0" smtClean="0"/>
              <a:t>’ </a:t>
            </a:r>
          </a:p>
          <a:p>
            <a:pPr marL="514350" indent="-514350"/>
            <a:r>
              <a:rPr lang="nl-NL" b="1" dirty="0" smtClean="0"/>
              <a:t>En in dit tijdvak (17</a:t>
            </a:r>
            <a:r>
              <a:rPr lang="nl-NL" b="1" baseline="30000" dirty="0" smtClean="0"/>
              <a:t>e</a:t>
            </a:r>
            <a:r>
              <a:rPr lang="nl-NL" b="1" dirty="0" smtClean="0"/>
              <a:t> eeuw)? </a:t>
            </a:r>
          </a:p>
          <a:p>
            <a:pPr marL="514350" indent="-514350">
              <a:buNone/>
            </a:pPr>
            <a:r>
              <a:rPr lang="nl-NL" dirty="0" smtClean="0"/>
              <a:t>	Gaan mensen (geleerden, filosofen) steeds meer volgens een </a:t>
            </a:r>
            <a:r>
              <a:rPr lang="nl-NL" b="1" dirty="0" smtClean="0">
                <a:solidFill>
                  <a:srgbClr val="FF0000"/>
                </a:solidFill>
              </a:rPr>
              <a:t>wetenschappelijke methode werken</a:t>
            </a:r>
            <a:r>
              <a:rPr lang="nl-NL" dirty="0" smtClean="0"/>
              <a:t>: </a:t>
            </a:r>
            <a:r>
              <a:rPr lang="nl-NL" dirty="0" smtClean="0">
                <a:solidFill>
                  <a:srgbClr val="FF0000"/>
                </a:solidFill>
              </a:rPr>
              <a:t>empirisme</a:t>
            </a:r>
            <a:r>
              <a:rPr lang="nl-NL" dirty="0" smtClean="0"/>
              <a:t> (waarnemen (bijv. proefjes doen) + </a:t>
            </a:r>
            <a:r>
              <a:rPr lang="nl-NL" dirty="0" smtClean="0">
                <a:solidFill>
                  <a:srgbClr val="FF0000"/>
                </a:solidFill>
              </a:rPr>
              <a:t>rationalisme</a:t>
            </a:r>
            <a:r>
              <a:rPr lang="nl-NL" dirty="0" smtClean="0"/>
              <a:t> (je verstand gebruiken en logisch redeneren) </a:t>
            </a:r>
            <a:endParaRPr lang="nl-NL" dirty="0"/>
          </a:p>
          <a:p>
            <a:pPr marL="514350" indent="-514350">
              <a:buNone/>
            </a:pPr>
            <a:r>
              <a:rPr lang="nl-NL" dirty="0" smtClean="0"/>
              <a:t>	</a:t>
            </a:r>
            <a:r>
              <a:rPr lang="nl-NL" dirty="0" smtClean="0">
                <a:sym typeface="Wingdings" pitchFamily="2" charset="2"/>
              </a:rPr>
              <a:t> dit leidt tot veel ontdekkingen en uitvindingen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/>
              <a:t>De wetenschappelijke revolutie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Periode: midden 16</a:t>
            </a:r>
            <a:r>
              <a:rPr lang="nl-NL" baseline="30000" dirty="0" smtClean="0"/>
              <a:t>e</a:t>
            </a:r>
            <a:r>
              <a:rPr lang="nl-NL" dirty="0" smtClean="0"/>
              <a:t> eeuw – eind 17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>
                <a:solidFill>
                  <a:srgbClr val="7030A0"/>
                </a:solidFill>
              </a:rPr>
              <a:t>Klassieke – religieuze ideeën over wetenschap</a:t>
            </a:r>
          </a:p>
          <a:p>
            <a:pPr>
              <a:buNone/>
            </a:pPr>
            <a:endParaRPr lang="nl-NL" dirty="0">
              <a:solidFill>
                <a:srgbClr val="7030A0"/>
              </a:solidFill>
            </a:endParaRPr>
          </a:p>
          <a:p>
            <a:pPr>
              <a:buNone/>
            </a:pPr>
            <a:endParaRPr lang="nl-NL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rgbClr val="7030A0"/>
                </a:solidFill>
              </a:rPr>
              <a:t>Modern – wetenschappelijke ideeën over wetenschap</a:t>
            </a:r>
            <a:endParaRPr lang="nl-NL" dirty="0">
              <a:solidFill>
                <a:srgbClr val="7030A0"/>
              </a:solidFill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2699792" y="2348880"/>
            <a:ext cx="3096344" cy="15841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2771800" y="2276872"/>
            <a:ext cx="3024336" cy="1800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/>
              <a:t>Wetenschap voor en na de 17</a:t>
            </a:r>
            <a:r>
              <a:rPr lang="nl-NL" b="1" baseline="30000" dirty="0" smtClean="0"/>
              <a:t>e</a:t>
            </a:r>
            <a:r>
              <a:rPr lang="nl-NL" b="1" dirty="0" smtClean="0"/>
              <a:t> eeuw</a:t>
            </a:r>
            <a:endParaRPr lang="nl-NL" b="1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Voor 17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50469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nl-NL" dirty="0" smtClean="0"/>
              <a:t>o.a. Leonardo da Vinci, later ook: </a:t>
            </a:r>
            <a:r>
              <a:rPr lang="nl-NL" dirty="0" err="1" smtClean="0"/>
              <a:t>Vesalius</a:t>
            </a:r>
            <a:r>
              <a:rPr lang="nl-NL" dirty="0" smtClean="0"/>
              <a:t> (geneeskunde), </a:t>
            </a:r>
            <a:r>
              <a:rPr lang="nl-NL" dirty="0" err="1" smtClean="0"/>
              <a:t>Copernicus</a:t>
            </a:r>
            <a:r>
              <a:rPr lang="nl-NL" dirty="0" smtClean="0"/>
              <a:t> (heliocentrisch wereldbeeld)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ym typeface="Wingdings" pitchFamily="2" charset="2"/>
              </a:rPr>
              <a:t>Geen systematiek in wetenschapsbeoefening  </a:t>
            </a:r>
            <a:r>
              <a:rPr lang="nl-NL" dirty="0" smtClean="0"/>
              <a:t>‘eenlingenwerk’, </a:t>
            </a:r>
            <a:r>
              <a:rPr lang="nl-NL" dirty="0" smtClean="0">
                <a:sym typeface="Wingdings" pitchFamily="2" charset="2"/>
              </a:rPr>
              <a:t>geen samenhang of samenwerking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ym typeface="Wingdings" pitchFamily="2" charset="2"/>
              </a:rPr>
              <a:t>Geen wetenschappelijk wereldbeeld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ym typeface="Wingdings" pitchFamily="2" charset="2"/>
              </a:rPr>
              <a:t>Geen duidelijk onderscheid tussen magie en wetenschap</a:t>
            </a:r>
            <a:endParaRPr lang="nl-NL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Vanaf 17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nl-NL" dirty="0" smtClean="0"/>
              <a:t>o.a. Newton, </a:t>
            </a:r>
            <a:r>
              <a:rPr lang="nl-NL" dirty="0" err="1" smtClean="0"/>
              <a:t>Galileo</a:t>
            </a:r>
            <a:r>
              <a:rPr lang="nl-NL" dirty="0" smtClean="0"/>
              <a:t>, </a:t>
            </a:r>
            <a:r>
              <a:rPr lang="nl-NL" b="1" dirty="0" err="1" smtClean="0"/>
              <a:t>Descartes</a:t>
            </a:r>
            <a:r>
              <a:rPr lang="nl-NL" b="1" dirty="0" smtClean="0"/>
              <a:t> (rationalisme), Bacon (empirisme)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Systematiek in wetenschapsbeoefening 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dirty="0" smtClean="0"/>
              <a:t>samenwerking </a:t>
            </a:r>
            <a:r>
              <a:rPr lang="nl-NL" dirty="0" smtClean="0">
                <a:sym typeface="Wingdings" pitchFamily="2" charset="2"/>
              </a:rPr>
              <a:t> oprichting colleges / academies,  wetenschappelijke tijdschriften, overheden die geld investeren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>
                <a:sym typeface="Wingdings" pitchFamily="2" charset="2"/>
              </a:rPr>
              <a:t>Ontstaan van wetenschappelijk wereldbeeld</a:t>
            </a:r>
          </a:p>
          <a:p>
            <a:pPr>
              <a:buFont typeface="Wingdings" pitchFamily="2" charset="2"/>
              <a:buChar char="Ø"/>
            </a:pPr>
            <a:endParaRPr lang="nl-NL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nl-NL" dirty="0" smtClean="0"/>
          </a:p>
          <a:p>
            <a:pPr>
              <a:buFont typeface="Wingdings" pitchFamily="2" charset="2"/>
              <a:buChar char="Ø"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/>
              <a:t>Wetenschap in ontwikkeling</a:t>
            </a:r>
            <a:endParaRPr lang="nl-NL" b="1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Vooronderstellingen</a:t>
            </a:r>
          </a:p>
          <a:p>
            <a:r>
              <a:rPr lang="nl-NL" dirty="0" smtClean="0"/>
              <a:t>Napraten / luisteren / klakkeloos gehoorzamen van autoriteiten (bijv. de kerk)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Observeren / waarnemen</a:t>
            </a:r>
          </a:p>
          <a:p>
            <a:r>
              <a:rPr lang="nl-NL" dirty="0" smtClean="0"/>
              <a:t>Proeven uitvoeren</a:t>
            </a:r>
          </a:p>
          <a:p>
            <a:r>
              <a:rPr lang="nl-NL" dirty="0" smtClean="0"/>
              <a:t>Logisch redeneren</a:t>
            </a:r>
          </a:p>
          <a:p>
            <a:r>
              <a:rPr lang="nl-NL" dirty="0" smtClean="0"/>
              <a:t>Kritisch nadenken / twijfelen</a:t>
            </a:r>
          </a:p>
          <a:p>
            <a:pPr>
              <a:buNone/>
            </a:pPr>
            <a:endParaRPr lang="nl-NL" dirty="0"/>
          </a:p>
        </p:txBody>
      </p:sp>
      <p:cxnSp>
        <p:nvCxnSpPr>
          <p:cNvPr id="11" name="Rechte verbindingslijn 10"/>
          <p:cNvCxnSpPr/>
          <p:nvPr/>
        </p:nvCxnSpPr>
        <p:spPr>
          <a:xfrm flipH="1">
            <a:off x="683568" y="1556792"/>
            <a:ext cx="3672408" cy="27363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83568" y="1556792"/>
            <a:ext cx="3672408" cy="266429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oelichting met PIJL-OMHOOG 13"/>
          <p:cNvSpPr/>
          <p:nvPr/>
        </p:nvSpPr>
        <p:spPr>
          <a:xfrm>
            <a:off x="5004048" y="4149080"/>
            <a:ext cx="3240360" cy="2376264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Descartes</a:t>
            </a:r>
            <a:r>
              <a:rPr lang="nl-NL" dirty="0" smtClean="0"/>
              <a:t>: </a:t>
            </a:r>
            <a:r>
              <a:rPr lang="nl-NL" dirty="0" err="1" smtClean="0"/>
              <a:t>cogito</a:t>
            </a:r>
            <a:r>
              <a:rPr lang="nl-NL" dirty="0" smtClean="0"/>
              <a:t> ergo </a:t>
            </a:r>
            <a:r>
              <a:rPr lang="nl-NL" dirty="0" err="1" smtClean="0"/>
              <a:t>sum</a:t>
            </a:r>
            <a:endParaRPr lang="nl-NL" dirty="0" smtClean="0"/>
          </a:p>
          <a:p>
            <a:pPr algn="ctr"/>
            <a:r>
              <a:rPr lang="nl-NL" dirty="0" smtClean="0"/>
              <a:t>(ik denk, dus ik ben)</a:t>
            </a:r>
          </a:p>
          <a:p>
            <a:pPr algn="ctr"/>
            <a:endParaRPr lang="nl-NL" dirty="0" smtClean="0"/>
          </a:p>
          <a:p>
            <a:pPr algn="ctr"/>
            <a:r>
              <a:rPr lang="nl-NL" sz="800" dirty="0" smtClean="0">
                <a:hlinkClick r:id="rId2"/>
              </a:rPr>
              <a:t>http://www.youtube.com/watch?v=P6l4VNTM_SQ</a:t>
            </a:r>
            <a:endParaRPr lang="nl-NL" sz="800" dirty="0" smtClean="0"/>
          </a:p>
          <a:p>
            <a:pPr algn="ctr"/>
            <a:endParaRPr lang="nl-NL" dirty="0"/>
          </a:p>
        </p:txBody>
      </p:sp>
      <p:sp>
        <p:nvSpPr>
          <p:cNvPr id="15" name="Rechthoek 14"/>
          <p:cNvSpPr/>
          <p:nvPr/>
        </p:nvSpPr>
        <p:spPr>
          <a:xfrm>
            <a:off x="467544" y="6021288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hlinkClick r:id="rId3"/>
              </a:rPr>
              <a:t>http://teleblik.nl/media/3831643</a:t>
            </a:r>
            <a:r>
              <a:rPr lang="nl-NL" dirty="0" smtClean="0"/>
              <a:t> (eerste deel van dit filmpje)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5364088" y="6165304"/>
            <a:ext cx="250202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 smtClean="0">
                <a:hlinkClick r:id="rId4"/>
              </a:rPr>
              <a:t>http://www.youtube.com/watch?v=kcIppJ43a1c</a:t>
            </a:r>
            <a:endParaRPr lang="nl-NL" sz="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Wetenschap in de praktijk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200" dirty="0" smtClean="0"/>
              <a:t>Wetenschap </a:t>
            </a:r>
            <a:r>
              <a:rPr lang="nl-NL" sz="2200" dirty="0" smtClean="0">
                <a:sym typeface="Wingdings" pitchFamily="2" charset="2"/>
              </a:rPr>
              <a:t> praktisch nut  nog meer wetenschap  optimisme</a:t>
            </a:r>
          </a:p>
        </p:txBody>
      </p:sp>
      <p:sp>
        <p:nvSpPr>
          <p:cNvPr id="8" name="Toelichting met PIJL-OMHOOG 7"/>
          <p:cNvSpPr/>
          <p:nvPr/>
        </p:nvSpPr>
        <p:spPr>
          <a:xfrm>
            <a:off x="2051720" y="1988840"/>
            <a:ext cx="1562472" cy="446449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 dirty="0" smtClean="0"/>
          </a:p>
          <a:p>
            <a:pPr algn="ctr"/>
            <a:r>
              <a:rPr lang="nl-NL" sz="1600" dirty="0" smtClean="0"/>
              <a:t>Militaire technologie</a:t>
            </a:r>
          </a:p>
          <a:p>
            <a:pPr algn="ctr"/>
            <a:endParaRPr lang="nl-NL" sz="1600" dirty="0" smtClean="0"/>
          </a:p>
          <a:p>
            <a:pPr algn="ctr"/>
            <a:r>
              <a:rPr lang="nl-NL" sz="1600" dirty="0" smtClean="0"/>
              <a:t>Geneeskunde</a:t>
            </a:r>
          </a:p>
          <a:p>
            <a:pPr algn="ctr"/>
            <a:endParaRPr lang="nl-NL" sz="1600" dirty="0" smtClean="0"/>
          </a:p>
          <a:p>
            <a:pPr algn="ctr"/>
            <a:r>
              <a:rPr lang="nl-NL" sz="1600" dirty="0" smtClean="0"/>
              <a:t>Scheepvaart</a:t>
            </a:r>
          </a:p>
          <a:p>
            <a:pPr algn="ctr"/>
            <a:endParaRPr lang="nl-NL" sz="1600" dirty="0" smtClean="0"/>
          </a:p>
          <a:p>
            <a:pPr algn="ctr"/>
            <a:r>
              <a:rPr lang="nl-NL" sz="1600" dirty="0" smtClean="0"/>
              <a:t>Industrie</a:t>
            </a:r>
          </a:p>
          <a:p>
            <a:pPr algn="ctr"/>
            <a:endParaRPr lang="nl-NL" sz="1600" dirty="0" smtClean="0"/>
          </a:p>
          <a:p>
            <a:pPr algn="ctr"/>
            <a:r>
              <a:rPr lang="nl-NL" sz="1600" dirty="0" smtClean="0"/>
              <a:t>enz.</a:t>
            </a:r>
          </a:p>
          <a:p>
            <a:pPr algn="ctr"/>
            <a:endParaRPr lang="nl-NL" dirty="0" smtClean="0"/>
          </a:p>
          <a:p>
            <a:pPr algn="ctr"/>
            <a:endParaRPr lang="nl-NL" dirty="0"/>
          </a:p>
        </p:txBody>
      </p:sp>
      <p:sp>
        <p:nvSpPr>
          <p:cNvPr id="9" name="Toelichting met PIJL-OMHOOG 8"/>
          <p:cNvSpPr/>
          <p:nvPr/>
        </p:nvSpPr>
        <p:spPr>
          <a:xfrm>
            <a:off x="6732240" y="1988840"/>
            <a:ext cx="1562472" cy="439248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De mens heeft met zijn verstand grote mogelijkheden en de mens is in staat om in zekere zin de natuur te beheersen</a:t>
            </a:r>
            <a:endParaRPr lang="nl-NL" dirty="0"/>
          </a:p>
        </p:txBody>
      </p:sp>
      <p:sp>
        <p:nvSpPr>
          <p:cNvPr id="10" name="Rechteraccolade 9"/>
          <p:cNvSpPr/>
          <p:nvPr/>
        </p:nvSpPr>
        <p:spPr>
          <a:xfrm rot="5400000">
            <a:off x="3923928" y="-1107504"/>
            <a:ext cx="432048" cy="80648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Wolkvormige toelichting 11"/>
          <p:cNvSpPr/>
          <p:nvPr/>
        </p:nvSpPr>
        <p:spPr>
          <a:xfrm>
            <a:off x="4211960" y="4725144"/>
            <a:ext cx="1728192" cy="1512168"/>
          </a:xfrm>
          <a:prstGeom prst="cloudCallout">
            <a:avLst>
              <a:gd name="adj1" fmla="val 97903"/>
              <a:gd name="adj2" fmla="val -1354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>
                <a:solidFill>
                  <a:schemeClr val="bg1"/>
                </a:solidFill>
              </a:rPr>
              <a:t>Mechanistisch wereldbeeld</a:t>
            </a:r>
            <a:r>
              <a:rPr lang="nl-NL" sz="1100" dirty="0" smtClean="0">
                <a:solidFill>
                  <a:schemeClr val="bg1"/>
                </a:solidFill>
              </a:rPr>
              <a:t>:</a:t>
            </a:r>
            <a:r>
              <a:rPr lang="nl-NL" sz="1100" dirty="0" smtClean="0"/>
              <a:t> de wereld is een werkende machine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En ‘De Republiek’ speelde een grote rol in de Wetenschappelijke revolutie!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 Waarom? </a:t>
            </a:r>
          </a:p>
          <a:p>
            <a:pPr>
              <a:buNone/>
            </a:pPr>
            <a:r>
              <a:rPr lang="nl-NL" dirty="0" smtClean="0"/>
              <a:t>=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	Religieuze verdraagzaamheid en relatieve vrijheid om te publiceren.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	VOORBEELD: </a:t>
            </a:r>
          </a:p>
          <a:p>
            <a:pPr>
              <a:buNone/>
            </a:pPr>
            <a:r>
              <a:rPr lang="nl-NL" dirty="0" smtClean="0"/>
              <a:t>	Universiteit van Leiden wordt in 1575 opgericht door Willem van Oranje, waarom: nodig in Noordelijke Nederlanden om geestelijke (in Calvinistisch geloof) + bestuurders van de Republiek op te leiden. </a:t>
            </a:r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5580112" y="1484784"/>
            <a:ext cx="295232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vanaf de 17</a:t>
            </a:r>
            <a:r>
              <a:rPr lang="nl-NL" baseline="30000" dirty="0" smtClean="0"/>
              <a:t>e</a:t>
            </a:r>
            <a:r>
              <a:rPr lang="nl-NL" dirty="0" smtClean="0"/>
              <a:t> eeuw ook meer beoefening in andere landen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Wetenschap in beeld gebracht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dirty="0" smtClean="0"/>
              <a:t>	Welke twee kenmerkende aspecten uit tijdvak 6</a:t>
            </a:r>
            <a:r>
              <a:rPr lang="nl-NL" baseline="30000" dirty="0" smtClean="0"/>
              <a:t> </a:t>
            </a:r>
            <a:r>
              <a:rPr lang="nl-NL" dirty="0" smtClean="0"/>
              <a:t>kun je koppelen aan deze bron? </a:t>
            </a:r>
          </a:p>
          <a:p>
            <a:pPr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De bijzondere (…) bloei in cultuur (..)</a:t>
            </a:r>
          </a:p>
          <a:p>
            <a:pPr>
              <a:buFontTx/>
              <a:buChar char="-"/>
            </a:pPr>
            <a:r>
              <a:rPr lang="nl-NL" dirty="0" smtClean="0"/>
              <a:t>De wetenschappelijke revolutie</a:t>
            </a:r>
          </a:p>
          <a:p>
            <a:pPr>
              <a:buNone/>
            </a:pPr>
            <a:r>
              <a:rPr lang="nl-NL" dirty="0" smtClean="0"/>
              <a:t>	</a:t>
            </a:r>
          </a:p>
        </p:txBody>
      </p:sp>
      <p:pic>
        <p:nvPicPr>
          <p:cNvPr id="1026" name="Picture 2" descr="Anatomische_les_van_dr._jan_deijman_fragment_1656_rembrandt"/>
          <p:cNvPicPr>
            <a:picLocks noChangeAspect="1" noChangeArrowheads="1"/>
          </p:cNvPicPr>
          <p:nvPr/>
        </p:nvPicPr>
        <p:blipFill>
          <a:blip r:embed="rId2" cstate="print"/>
          <a:srcRect l="11798"/>
          <a:stretch>
            <a:fillRect/>
          </a:stretch>
        </p:blipFill>
        <p:spPr bwMode="auto">
          <a:xfrm>
            <a:off x="395536" y="1628800"/>
            <a:ext cx="4306725" cy="3682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nodig om dit te kunnen zien?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i="1" dirty="0" smtClean="0"/>
              <a:t>	Een microscoop (Antonie van Leeuwenhoek)  = ook een uitvinding uit de wetenschappelijke revolutie</a:t>
            </a:r>
            <a:endParaRPr lang="nl-NL" i="1" dirty="0"/>
          </a:p>
        </p:txBody>
      </p:sp>
      <p:pic>
        <p:nvPicPr>
          <p:cNvPr id="20482" name="Picture 2" descr="https://encrypted-tbn0.gstatic.com/images?q=tbn:ANd9GcTJ5ZEgMKFPxao4pKC_BXPOHvrRej-gdfClqHQjtchj1L_-SW9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140968"/>
            <a:ext cx="8052847" cy="29489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422</Words>
  <Application>Microsoft Office PowerPoint</Application>
  <PresentationFormat>Diavoorstelling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Office-thema</vt:lpstr>
      <vt:lpstr>Paragraaf 5.3 De wetenschappelijke revolutie</vt:lpstr>
      <vt:lpstr>Even op een rijtje:</vt:lpstr>
      <vt:lpstr>De wetenschappelijke revolutie</vt:lpstr>
      <vt:lpstr>Wetenschap voor en na de 17e eeuw</vt:lpstr>
      <vt:lpstr>Wetenschap in ontwikkeling</vt:lpstr>
      <vt:lpstr>Wetenschap in de praktijk</vt:lpstr>
      <vt:lpstr>En ‘De Republiek’ speelde een grote rol in de Wetenschappelijke revolutie!</vt:lpstr>
      <vt:lpstr>Wetenschap in beeld gebracht</vt:lpstr>
      <vt:lpstr>Wat is nodig om dit te kunnen zien? </vt:lpstr>
      <vt:lpstr>Beredeneer: </vt:lpstr>
      <vt:lpstr>EXAMENVRAAG</vt:lpstr>
      <vt:lpstr>ANTWOORD EXAMENVRAAG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6.4 De wetenschappelijke revolutie</dc:title>
  <dc:creator>mediatheek</dc:creator>
  <cp:lastModifiedBy>Biemans, KJA (Kristel)</cp:lastModifiedBy>
  <cp:revision>27</cp:revision>
  <dcterms:created xsi:type="dcterms:W3CDTF">2013-06-11T08:13:15Z</dcterms:created>
  <dcterms:modified xsi:type="dcterms:W3CDTF">2017-11-27T13:56:04Z</dcterms:modified>
</cp:coreProperties>
</file>